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8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8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1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7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2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8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8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99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3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C05BC-8FC9-4CE6-9C1A-7E07C0C012BF}" type="datetimeFigureOut">
              <a:rPr lang="ko-KR" altLang="en-US" smtClean="0"/>
              <a:t>2023. 11. 25.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F72D-E94A-4343-B2FE-E8C31B5FF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가계대출 연체율에 영향을 미치는 요인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800"/>
              <a:t>금빅데 </a:t>
            </a:r>
            <a:r>
              <a:rPr lang="en-US" altLang="ko-KR" sz="2800"/>
              <a:t>4</a:t>
            </a:r>
            <a:r>
              <a:rPr lang="ko-KR" altLang="en-US" sz="2800"/>
              <a:t>조</a:t>
            </a:r>
            <a:endParaRPr lang="en-US" altLang="ko-KR" sz="2800"/>
          </a:p>
          <a:p>
            <a:pPr algn="r"/>
            <a:r>
              <a:rPr lang="ko-KR" altLang="en-US"/>
              <a:t>김연수</a:t>
            </a:r>
            <a:r>
              <a:rPr lang="en-US" altLang="ko-KR"/>
              <a:t>, </a:t>
            </a:r>
            <a:r>
              <a:rPr lang="ko-KR" altLang="en-US"/>
              <a:t>박민수</a:t>
            </a:r>
            <a:r>
              <a:rPr lang="en-US" altLang="ko-KR"/>
              <a:t>, </a:t>
            </a:r>
            <a:r>
              <a:rPr lang="ko-KR" altLang="en-US"/>
              <a:t>이선우</a:t>
            </a:r>
            <a:endParaRPr lang="en-US" altLang="ko-KR"/>
          </a:p>
          <a:p>
            <a:pPr algn="just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3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388" t="57471" r="32950" b="12899"/>
          <a:stretch/>
        </p:blipFill>
        <p:spPr>
          <a:xfrm>
            <a:off x="322728" y="497541"/>
            <a:ext cx="6036339" cy="293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306" y="3429000"/>
            <a:ext cx="552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COFIX </a:t>
            </a:r>
            <a:r>
              <a:rPr lang="ko-KR" altLang="en-US" dirty="0"/>
              <a:t>금리를 제외하고는 모두 차분 데이터가 정상성을 가지고 있었음</a:t>
            </a:r>
            <a:r>
              <a:rPr lang="en-US" altLang="ko-KR" dirty="0"/>
              <a:t>. </a:t>
            </a:r>
            <a:r>
              <a:rPr lang="ko-KR" altLang="en-US" dirty="0"/>
              <a:t>데이터가 상당히 안정되어 있다는 것을 확인할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1021" t="51685" r="50187" b="38327"/>
          <a:stretch/>
        </p:blipFill>
        <p:spPr>
          <a:xfrm>
            <a:off x="437028" y="4446459"/>
            <a:ext cx="6156688" cy="12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7177" y="386790"/>
            <a:ext cx="10515600" cy="594845"/>
          </a:xfrm>
        </p:spPr>
        <p:txBody>
          <a:bodyPr/>
          <a:lstStyle/>
          <a:p>
            <a:pPr algn="ctr"/>
            <a:r>
              <a:rPr lang="ko-KR" altLang="en-US" dirty="0"/>
              <a:t>④ </a:t>
            </a:r>
            <a:r>
              <a:rPr lang="ko-KR" altLang="en-US" dirty="0" err="1"/>
              <a:t>정책변수</a:t>
            </a:r>
            <a:r>
              <a:rPr lang="en-US" altLang="ko-KR" dirty="0"/>
              <a:t>(</a:t>
            </a:r>
            <a:r>
              <a:rPr lang="ko-KR" altLang="en-US" dirty="0" err="1"/>
              <a:t>가변수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4977" y="5432612"/>
            <a:ext cx="610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정책변수를</a:t>
            </a:r>
            <a:r>
              <a:rPr lang="ko-KR" altLang="en-US" dirty="0"/>
              <a:t> 구하기 어려워 </a:t>
            </a:r>
            <a:r>
              <a:rPr lang="en-US" altLang="ko-KR" dirty="0"/>
              <a:t>latent </a:t>
            </a:r>
            <a:r>
              <a:rPr lang="en-US" altLang="ko-KR" dirty="0" err="1"/>
              <a:t>varible</a:t>
            </a:r>
            <a:r>
              <a:rPr lang="ko-KR" altLang="en-US" dirty="0"/>
              <a:t>를 </a:t>
            </a:r>
            <a:r>
              <a:rPr lang="en-US" altLang="ko-KR" dirty="0"/>
              <a:t>PCA</a:t>
            </a:r>
            <a:r>
              <a:rPr lang="ko-KR" altLang="en-US" dirty="0"/>
              <a:t>를 통해 찾는 과정을 도입함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6709" t="30081" r="51160" b="20182"/>
          <a:stretch/>
        </p:blipFill>
        <p:spPr>
          <a:xfrm>
            <a:off x="618564" y="981635"/>
            <a:ext cx="4975411" cy="54729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027" t="27435" r="50679" b="9851"/>
          <a:stretch/>
        </p:blipFill>
        <p:spPr>
          <a:xfrm>
            <a:off x="5974977" y="981635"/>
            <a:ext cx="5715055" cy="44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49624"/>
            <a:ext cx="10515600" cy="506903"/>
          </a:xfrm>
        </p:spPr>
        <p:txBody>
          <a:bodyPr/>
          <a:lstStyle/>
          <a:p>
            <a:pPr algn="ctr"/>
            <a:r>
              <a:rPr lang="ko-KR" altLang="en-US"/>
              <a:t>⑤ 중요한 독립변수 찾아내기</a:t>
            </a:r>
            <a:r>
              <a:rPr lang="en-US" altLang="ko-KR"/>
              <a:t>(</a:t>
            </a:r>
            <a:r>
              <a:rPr lang="ko-KR" altLang="en-US"/>
              <a:t>랜덤 포레스트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821" t="35712" r="51872" b="14159"/>
          <a:stretch/>
        </p:blipFill>
        <p:spPr>
          <a:xfrm>
            <a:off x="324090" y="1238491"/>
            <a:ext cx="5694745" cy="53590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952" t="53745" r="52295" b="18952"/>
          <a:stretch/>
        </p:blipFill>
        <p:spPr>
          <a:xfrm>
            <a:off x="6261903" y="1279001"/>
            <a:ext cx="5719928" cy="3073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8673" y="4352081"/>
            <a:ext cx="5393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정책변수를 포함하여</a:t>
            </a:r>
            <a:r>
              <a:rPr lang="en-US" altLang="ko-KR"/>
              <a:t>, </a:t>
            </a:r>
            <a:r>
              <a:rPr lang="ko-KR" altLang="en-US"/>
              <a:t>고정이하여신비율</a:t>
            </a:r>
            <a:r>
              <a:rPr lang="en-US" altLang="ko-KR"/>
              <a:t>, M2, </a:t>
            </a:r>
            <a:r>
              <a:rPr lang="ko-KR" altLang="en-US"/>
              <a:t>신용카드 판매신용</a:t>
            </a:r>
            <a:r>
              <a:rPr lang="en-US" altLang="ko-KR"/>
              <a:t>, </a:t>
            </a:r>
            <a:r>
              <a:rPr lang="ko-KR" altLang="en-US"/>
              <a:t>예금취급기관 주택담보대출금액</a:t>
            </a:r>
            <a:r>
              <a:rPr lang="en-US" altLang="ko-KR"/>
              <a:t>, </a:t>
            </a:r>
            <a:r>
              <a:rPr lang="ko-KR" altLang="en-US"/>
              <a:t>가계소비지출이</a:t>
            </a:r>
            <a:r>
              <a:rPr lang="en-US" altLang="ko-KR"/>
              <a:t> </a:t>
            </a:r>
            <a:r>
              <a:rPr lang="ko-KR" altLang="en-US"/>
              <a:t>중요한 설명변수임을 알 수 있었다</a:t>
            </a:r>
            <a:r>
              <a:rPr lang="en-US" altLang="ko-KR"/>
              <a:t>. </a:t>
            </a:r>
            <a:r>
              <a:rPr lang="ko-KR" altLang="en-US"/>
              <a:t>의외로 주택시장 소비심리지수와 같은 경우에는 중요한 독립변수가 아님을 알 수 있었다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7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74562"/>
            <a:ext cx="10515600" cy="520861"/>
          </a:xfrm>
        </p:spPr>
        <p:txBody>
          <a:bodyPr/>
          <a:lstStyle/>
          <a:p>
            <a:pPr algn="ctr"/>
            <a:r>
              <a:rPr lang="ko-KR" altLang="en-US"/>
              <a:t>⑥ 변수 선별 후</a:t>
            </a:r>
            <a:r>
              <a:rPr lang="en-US" altLang="ko-KR"/>
              <a:t>, </a:t>
            </a:r>
            <a:r>
              <a:rPr lang="ko-KR" altLang="en-US"/>
              <a:t>그렌져 인과성 </a:t>
            </a:r>
            <a:r>
              <a:rPr lang="en-US" altLang="ko-KR"/>
              <a:t>plotting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8121" t="20034" r="27750" b="14877"/>
          <a:stretch/>
        </p:blipFill>
        <p:spPr>
          <a:xfrm>
            <a:off x="6220326" y="1203766"/>
            <a:ext cx="5727032" cy="5654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705" t="37232" r="52760" b="39972"/>
          <a:stretch/>
        </p:blipFill>
        <p:spPr>
          <a:xfrm>
            <a:off x="554518" y="1203766"/>
            <a:ext cx="5438274" cy="56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31352" y="462987"/>
            <a:ext cx="5671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화살표 위에 숫자는 </a:t>
            </a:r>
            <a:r>
              <a:rPr lang="en-US" altLang="ko-KR"/>
              <a:t>number of lags</a:t>
            </a:r>
            <a:r>
              <a:rPr lang="ko-KR" altLang="en-US"/>
              <a:t>를 의미함</a:t>
            </a:r>
            <a:r>
              <a:rPr lang="en-US" altLang="ko-KR"/>
              <a:t>. </a:t>
            </a:r>
            <a:r>
              <a:rPr lang="ko-KR" altLang="en-US"/>
              <a:t>최대의 </a:t>
            </a:r>
            <a:r>
              <a:rPr lang="en-US" altLang="ko-KR"/>
              <a:t>lag</a:t>
            </a:r>
            <a:r>
              <a:rPr lang="ko-KR" altLang="en-US"/>
              <a:t>를 </a:t>
            </a:r>
            <a:r>
              <a:rPr lang="en-US" altLang="ko-KR"/>
              <a:t>4</a:t>
            </a:r>
            <a:r>
              <a:rPr lang="ko-KR" altLang="en-US"/>
              <a:t>로 잡았음</a:t>
            </a:r>
            <a:r>
              <a:rPr lang="en-US" altLang="ko-KR"/>
              <a:t>(</a:t>
            </a:r>
            <a:r>
              <a:rPr lang="ko-KR" altLang="en-US"/>
              <a:t>최대 </a:t>
            </a:r>
            <a:r>
              <a:rPr lang="en-US" altLang="ko-KR"/>
              <a:t>lag: 1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시차 간격 당 </a:t>
            </a:r>
            <a:r>
              <a:rPr lang="en-US" altLang="ko-KR"/>
              <a:t>3</a:t>
            </a:r>
            <a:r>
              <a:rPr lang="ko-KR" altLang="en-US"/>
              <a:t>개월</a:t>
            </a:r>
            <a:r>
              <a:rPr lang="en-US" altLang="ko-KR"/>
              <a:t>)</a:t>
            </a:r>
          </a:p>
          <a:p>
            <a:r>
              <a:rPr lang="ko-KR" altLang="en-US"/>
              <a:t>그러나 인과관계가 직접 드러나지 않기 때문에 이번에는 글로 표시해보고자 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128" t="38411" r="65082" b="17966"/>
          <a:stretch/>
        </p:blipFill>
        <p:spPr>
          <a:xfrm>
            <a:off x="324091" y="462986"/>
            <a:ext cx="5925793" cy="58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200" t="45007" r="32117" b="23438"/>
          <a:stretch/>
        </p:blipFill>
        <p:spPr>
          <a:xfrm>
            <a:off x="23147" y="561368"/>
            <a:ext cx="11505238" cy="60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1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260" t="23162" r="49673" b="9545"/>
          <a:stretch/>
        </p:blipFill>
        <p:spPr>
          <a:xfrm>
            <a:off x="185195" y="376175"/>
            <a:ext cx="6078324" cy="6209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731" t="23795" r="53632" b="47186"/>
          <a:stretch/>
        </p:blipFill>
        <p:spPr>
          <a:xfrm>
            <a:off x="6263518" y="858811"/>
            <a:ext cx="5749723" cy="35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327" y="243068"/>
            <a:ext cx="10515600" cy="555585"/>
          </a:xfrm>
        </p:spPr>
        <p:txBody>
          <a:bodyPr/>
          <a:lstStyle/>
          <a:p>
            <a:pPr algn="ctr"/>
            <a:r>
              <a:rPr lang="ko-KR" altLang="en-US"/>
              <a:t>⑦ </a:t>
            </a:r>
            <a:r>
              <a:rPr lang="en-US" altLang="ko-KR"/>
              <a:t>VECM </a:t>
            </a:r>
            <a:r>
              <a:rPr lang="ko-KR" altLang="en-US"/>
              <a:t>사용하여 모형을 </a:t>
            </a:r>
            <a:r>
              <a:rPr lang="en-US" altLang="ko-KR"/>
              <a:t>fit</a:t>
            </a:r>
            <a:r>
              <a:rPr lang="ko-KR" altLang="en-US"/>
              <a:t>한 후</a:t>
            </a:r>
            <a:r>
              <a:rPr lang="en-US" altLang="ko-KR"/>
              <a:t>, </a:t>
            </a:r>
            <a:r>
              <a:rPr lang="ko-KR" altLang="en-US"/>
              <a:t>충격반응함수를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590" t="42501" r="40479" b="30333"/>
          <a:stretch/>
        </p:blipFill>
        <p:spPr>
          <a:xfrm>
            <a:off x="150471" y="798653"/>
            <a:ext cx="6115066" cy="329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6931" t="23204" r="34598" b="10182"/>
          <a:stretch/>
        </p:blipFill>
        <p:spPr>
          <a:xfrm>
            <a:off x="6377650" y="798653"/>
            <a:ext cx="5692404" cy="55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820" t="19842" r="34317" b="13989"/>
          <a:stretch/>
        </p:blipFill>
        <p:spPr>
          <a:xfrm>
            <a:off x="-1" y="115747"/>
            <a:ext cx="5717895" cy="6632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389" t="28353" r="33298" b="5746"/>
          <a:stretch/>
        </p:blipFill>
        <p:spPr>
          <a:xfrm>
            <a:off x="5636870" y="347240"/>
            <a:ext cx="6255011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4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155" t="24416" r="34882" b="9375"/>
          <a:stretch/>
        </p:blipFill>
        <p:spPr>
          <a:xfrm>
            <a:off x="254642" y="312515"/>
            <a:ext cx="5996555" cy="6545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550" t="21261" r="34635" b="12153"/>
          <a:stretch/>
        </p:blipFill>
        <p:spPr>
          <a:xfrm>
            <a:off x="6251196" y="173618"/>
            <a:ext cx="5670728" cy="67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목적 및 데이터 수집</a:t>
            </a:r>
            <a:endParaRPr lang="en-US" altLang="ko-KR"/>
          </a:p>
          <a:p>
            <a:r>
              <a:rPr lang="en-US" altLang="ko-KR"/>
              <a:t>2. Chat GPT</a:t>
            </a:r>
            <a:r>
              <a:rPr lang="ko-KR" altLang="en-US"/>
              <a:t>를 이용한 분석 과정</a:t>
            </a:r>
            <a:endParaRPr lang="en-US" altLang="ko-KR"/>
          </a:p>
          <a:p>
            <a:r>
              <a:rPr lang="en-US" altLang="ko-KR"/>
              <a:t>3. Langchain</a:t>
            </a:r>
            <a:r>
              <a:rPr lang="ko-KR" altLang="en-US"/>
              <a:t>을 이용한 분석 과정</a:t>
            </a:r>
            <a:endParaRPr lang="en-US" altLang="ko-KR"/>
          </a:p>
          <a:p>
            <a:r>
              <a:rPr lang="en-US" altLang="ko-KR"/>
              <a:t>4. </a:t>
            </a:r>
            <a:r>
              <a:rPr lang="ko-KR" altLang="en-US"/>
              <a:t>결론</a:t>
            </a:r>
            <a:endParaRPr lang="en-US" altLang="ko-KR"/>
          </a:p>
          <a:p>
            <a:r>
              <a:rPr lang="en-US" altLang="ko-KR"/>
              <a:t>5. </a:t>
            </a:r>
            <a:r>
              <a:rPr lang="ko-KR" altLang="en-US"/>
              <a:t>한계점 및 보완</a:t>
            </a:r>
          </a:p>
        </p:txBody>
      </p:sp>
    </p:spTree>
    <p:extLst>
      <p:ext uri="{BB962C8B-B14F-4D97-AF65-F5344CB8AC3E}">
        <p14:creationId xmlns:p14="http://schemas.microsoft.com/office/powerpoint/2010/main" val="90610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389" t="29043" r="34798" b="5512"/>
          <a:stretch/>
        </p:blipFill>
        <p:spPr>
          <a:xfrm>
            <a:off x="254641" y="312517"/>
            <a:ext cx="5752617" cy="6447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6795" t="25019" r="34006" b="8998"/>
          <a:stretch/>
        </p:blipFill>
        <p:spPr>
          <a:xfrm>
            <a:off x="6007258" y="312516"/>
            <a:ext cx="6214118" cy="65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9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Langchain</a:t>
            </a:r>
            <a:r>
              <a:rPr lang="ko-KR" altLang="en-US"/>
              <a:t>을 이용한 분석과정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185"/>
          </a:xfrm>
        </p:spPr>
        <p:txBody>
          <a:bodyPr/>
          <a:lstStyle/>
          <a:p>
            <a:r>
              <a:rPr lang="ko-KR" altLang="en-US"/>
              <a:t>① </a:t>
            </a:r>
            <a:r>
              <a:rPr lang="en-US" altLang="ko-KR"/>
              <a:t>Langchain </a:t>
            </a:r>
            <a:r>
              <a:rPr lang="ko-KR" altLang="en-US"/>
              <a:t>로직에 관한 간단한 설명 및 데이터 전처리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521" t="22499" r="37360" b="46567"/>
          <a:stretch/>
        </p:blipFill>
        <p:spPr>
          <a:xfrm>
            <a:off x="428263" y="2615878"/>
            <a:ext cx="5023414" cy="3946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1595" y="2615878"/>
            <a:ext cx="64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이런 방식으로 </a:t>
            </a:r>
            <a:r>
              <a:rPr lang="en-US" altLang="ko-KR"/>
              <a:t>import</a:t>
            </a:r>
            <a:r>
              <a:rPr lang="ko-KR" altLang="en-US"/>
              <a:t>를 하고 </a:t>
            </a:r>
            <a:r>
              <a:rPr lang="en-US" altLang="ko-KR"/>
              <a:t>OPEN_API_KEY</a:t>
            </a:r>
            <a:r>
              <a:rPr lang="ko-KR" altLang="en-US"/>
              <a:t>를 입력해서 사용할 준비를 마쳐야 한다</a:t>
            </a:r>
            <a:r>
              <a:rPr lang="en-US" altLang="ko-KR"/>
              <a:t>. </a:t>
            </a:r>
            <a:r>
              <a:rPr lang="ko-KR" altLang="en-US"/>
              <a:t>그 다음 </a:t>
            </a:r>
            <a:r>
              <a:rPr lang="en-US" altLang="ko-KR"/>
              <a:t>agent.run()</a:t>
            </a:r>
            <a:r>
              <a:rPr lang="ko-KR" altLang="en-US"/>
              <a:t>을 통해 원하는 질문을 하면 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8386" t="54919" r="38729" b="39317"/>
          <a:stretch/>
        </p:blipFill>
        <p:spPr>
          <a:xfrm>
            <a:off x="5602146" y="3539207"/>
            <a:ext cx="6249050" cy="9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944" t="22856" r="22252" b="11914"/>
          <a:stretch/>
        </p:blipFill>
        <p:spPr>
          <a:xfrm>
            <a:off x="878303" y="105822"/>
            <a:ext cx="8185200" cy="6030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7536" y="6136106"/>
            <a:ext cx="931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이런 방식으로 코드가 뜨게 되고</a:t>
            </a:r>
            <a:r>
              <a:rPr lang="en-US" altLang="ko-KR"/>
              <a:t>, </a:t>
            </a:r>
            <a:r>
              <a:rPr lang="ko-KR" altLang="en-US"/>
              <a:t>상황에 알맞게 가져다 쓰면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4580" y="459812"/>
            <a:ext cx="10515600" cy="558760"/>
          </a:xfrm>
        </p:spPr>
        <p:txBody>
          <a:bodyPr/>
          <a:lstStyle/>
          <a:p>
            <a:pPr algn="ctr"/>
            <a:r>
              <a:rPr lang="ko-KR" altLang="en-US"/>
              <a:t>② 시계열 데이터 </a:t>
            </a:r>
            <a:r>
              <a:rPr lang="en-US" altLang="ko-KR"/>
              <a:t>plotting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227" t="32517" r="42067" b="63747"/>
          <a:stretch/>
        </p:blipFill>
        <p:spPr>
          <a:xfrm>
            <a:off x="208343" y="1238491"/>
            <a:ext cx="11725953" cy="671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550" t="36563" r="37998" b="33513"/>
          <a:stretch/>
        </p:blipFill>
        <p:spPr>
          <a:xfrm>
            <a:off x="208342" y="2002419"/>
            <a:ext cx="6601815" cy="47224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8854" t="67231" r="49135" b="6334"/>
          <a:stretch/>
        </p:blipFill>
        <p:spPr>
          <a:xfrm>
            <a:off x="6960649" y="2222034"/>
            <a:ext cx="5055037" cy="39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7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6706" y="344066"/>
            <a:ext cx="10515600" cy="466162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/>
              <a:t>③ 정상성 검정</a:t>
            </a:r>
            <a:r>
              <a:rPr lang="en-US" altLang="ko-KR"/>
              <a:t>(ADF Test)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337" t="37324" r="33920" b="21369"/>
          <a:stretch/>
        </p:blipFill>
        <p:spPr>
          <a:xfrm>
            <a:off x="143617" y="2025569"/>
            <a:ext cx="5258562" cy="4531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6541" t="19558" r="24300" b="4878"/>
          <a:stretch/>
        </p:blipFill>
        <p:spPr>
          <a:xfrm>
            <a:off x="5521124" y="931762"/>
            <a:ext cx="6286828" cy="5926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8386" t="54919" r="38729" b="39317"/>
          <a:stretch/>
        </p:blipFill>
        <p:spPr>
          <a:xfrm>
            <a:off x="143617" y="1039611"/>
            <a:ext cx="5258562" cy="9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616" t="18728" r="56440" b="4430"/>
          <a:stretch/>
        </p:blipFill>
        <p:spPr>
          <a:xfrm>
            <a:off x="393539" y="439839"/>
            <a:ext cx="2997843" cy="6301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4289" y="123784"/>
            <a:ext cx="783606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결과 분석</a:t>
            </a:r>
            <a:r>
              <a:rPr lang="en-US" altLang="ko-KR"/>
              <a:t>:</a:t>
            </a:r>
          </a:p>
          <a:p>
            <a:r>
              <a:rPr lang="ko-KR" altLang="en-US" sz="1400"/>
              <a:t>가계대출 연체율 </a:t>
            </a:r>
            <a:r>
              <a:rPr lang="en-US" altLang="ko-KR" sz="1400"/>
              <a:t>(Household Loan Delinquency Rate):</a:t>
            </a:r>
          </a:p>
          <a:p>
            <a:r>
              <a:rPr lang="en-US" altLang="ko-KR" sz="1400"/>
              <a:t>Stationary (p-value &lt; 0.05).</a:t>
            </a:r>
          </a:p>
          <a:p>
            <a:endParaRPr lang="en-US" altLang="ko-KR" sz="1400"/>
          </a:p>
          <a:p>
            <a:r>
              <a:rPr lang="ko-KR" altLang="en-US" sz="1400"/>
              <a:t>예금취급기관 주택담보대출금액 </a:t>
            </a:r>
            <a:r>
              <a:rPr lang="en-US" altLang="ko-KR" sz="1400"/>
              <a:t>(Depository Institutions Housing Mortgage Loan Amount):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en-US" altLang="ko-KR" sz="1400"/>
              <a:t>COFIX</a:t>
            </a:r>
            <a:r>
              <a:rPr lang="ko-KR" altLang="en-US" sz="1400"/>
              <a:t>금리 </a:t>
            </a:r>
            <a:r>
              <a:rPr lang="en-US" altLang="ko-KR" sz="1400"/>
              <a:t>(COFIX Rate):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ko-KR" altLang="en-US" sz="1400"/>
              <a:t>실업률 </a:t>
            </a:r>
            <a:r>
              <a:rPr lang="en-US" altLang="ko-KR" sz="1400"/>
              <a:t>(Unemployment Rate):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ko-KR" altLang="en-US" sz="1400"/>
              <a:t>주택담보대출 관심도 </a:t>
            </a:r>
            <a:r>
              <a:rPr lang="en-US" altLang="ko-KR" sz="1400"/>
              <a:t>(Interest in Mortgage Loans):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ko-KR" altLang="en-US" sz="1400"/>
              <a:t>가계소비지출 </a:t>
            </a:r>
            <a:r>
              <a:rPr lang="en-US" altLang="ko-KR" sz="1400"/>
              <a:t>(Household Consumption Expenditure):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en-US" altLang="ko-KR" sz="1400"/>
              <a:t>M2(</a:t>
            </a:r>
            <a:r>
              <a:rPr lang="ko-KR" altLang="en-US" sz="1400"/>
              <a:t>광의통화</a:t>
            </a:r>
            <a:r>
              <a:rPr lang="en-US" altLang="ko-KR" sz="1400"/>
              <a:t>, </a:t>
            </a:r>
            <a:r>
              <a:rPr lang="ko-KR" altLang="en-US" sz="1400"/>
              <a:t>말잔</a:t>
            </a:r>
            <a:r>
              <a:rPr lang="en-US" altLang="ko-KR" sz="1400"/>
              <a:t>) (Broad Money, M2):</a:t>
            </a:r>
          </a:p>
          <a:p>
            <a:r>
              <a:rPr lang="en-US" altLang="ko-KR" sz="1400"/>
              <a:t>Non-stationary (p-value &gt; 0.05).</a:t>
            </a:r>
          </a:p>
          <a:p>
            <a:endParaRPr lang="en-US" altLang="ko-KR" sz="1400"/>
          </a:p>
          <a:p>
            <a:r>
              <a:rPr lang="ko-KR" altLang="en-US" sz="1400"/>
              <a:t>주택시장 소비심리지수 </a:t>
            </a:r>
            <a:r>
              <a:rPr lang="en-US" altLang="ko-KR" sz="1400"/>
              <a:t>(Housing Market Consumer Sentiment Index):</a:t>
            </a:r>
          </a:p>
          <a:p>
            <a:r>
              <a:rPr lang="en-US" altLang="ko-KR" sz="1400"/>
              <a:t>Stationary (p-value &lt; 0.05).</a:t>
            </a:r>
          </a:p>
          <a:p>
            <a:endParaRPr lang="en-US" altLang="ko-KR" sz="1400"/>
          </a:p>
          <a:p>
            <a:r>
              <a:rPr lang="ko-KR" altLang="en-US" sz="1400"/>
              <a:t>고정이하여신비율 </a:t>
            </a:r>
            <a:r>
              <a:rPr lang="en-US" altLang="ko-KR" sz="1400"/>
              <a:t>(Fixed Below Prime Lending Rate):</a:t>
            </a:r>
          </a:p>
          <a:p>
            <a:r>
              <a:rPr lang="en-US" altLang="ko-KR" sz="1400"/>
              <a:t>Stationary (p-value &lt; 0.05).</a:t>
            </a:r>
          </a:p>
          <a:p>
            <a:endParaRPr lang="en-US" altLang="ko-KR" sz="1400"/>
          </a:p>
          <a:p>
            <a:r>
              <a:rPr lang="ko-KR" altLang="en-US" sz="1400"/>
              <a:t>신용카드 판매신용 </a:t>
            </a:r>
            <a:r>
              <a:rPr lang="en-US" altLang="ko-KR" sz="1400"/>
              <a:t>(Credit Card Sales Credit):</a:t>
            </a:r>
          </a:p>
          <a:p>
            <a:r>
              <a:rPr lang="en-US" altLang="ko-KR" sz="1400"/>
              <a:t>Non-stationary (p-value &gt; 0.05).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012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5132" y="286192"/>
            <a:ext cx="10515600" cy="524036"/>
          </a:xfrm>
        </p:spPr>
        <p:txBody>
          <a:bodyPr/>
          <a:lstStyle/>
          <a:p>
            <a:pPr algn="ctr"/>
            <a:r>
              <a:rPr lang="ko-KR" altLang="en-US"/>
              <a:t>④ 정책변수</a:t>
            </a:r>
            <a:r>
              <a:rPr lang="en-US" altLang="ko-KR"/>
              <a:t>(</a:t>
            </a:r>
            <a:r>
              <a:rPr lang="ko-KR" altLang="en-US"/>
              <a:t>가변수</a:t>
            </a:r>
            <a:r>
              <a:rPr lang="en-US" altLang="ko-KR"/>
              <a:t>) </a:t>
            </a:r>
            <a:r>
              <a:rPr lang="ko-KR" altLang="en-US"/>
              <a:t>추가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615" t="37558" r="32668" b="57908"/>
          <a:stretch/>
        </p:blipFill>
        <p:spPr>
          <a:xfrm>
            <a:off x="416688" y="1122744"/>
            <a:ext cx="11246394" cy="7407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477" t="42786" r="25528" b="14177"/>
          <a:stretch/>
        </p:blipFill>
        <p:spPr>
          <a:xfrm>
            <a:off x="416688" y="1956121"/>
            <a:ext cx="11246394" cy="47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25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6706" y="251468"/>
            <a:ext cx="10515600" cy="524036"/>
          </a:xfrm>
        </p:spPr>
        <p:txBody>
          <a:bodyPr/>
          <a:lstStyle/>
          <a:p>
            <a:pPr algn="ctr"/>
            <a:r>
              <a:rPr lang="ko-KR" altLang="en-US"/>
              <a:t>⑤ </a:t>
            </a:r>
            <a:r>
              <a:rPr lang="en-US" altLang="ko-KR"/>
              <a:t>Granger </a:t>
            </a:r>
            <a:r>
              <a:rPr lang="ko-KR" altLang="en-US"/>
              <a:t>인과성 검정 수행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237" t="28939" r="22808" b="67105"/>
          <a:stretch/>
        </p:blipFill>
        <p:spPr>
          <a:xfrm>
            <a:off x="219918" y="902825"/>
            <a:ext cx="11968255" cy="5440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410" t="21446" r="23573" b="26575"/>
          <a:stretch/>
        </p:blipFill>
        <p:spPr>
          <a:xfrm>
            <a:off x="1545235" y="1574156"/>
            <a:ext cx="9317620" cy="51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6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703" t="20352" r="33398" b="6332"/>
          <a:stretch/>
        </p:blipFill>
        <p:spPr>
          <a:xfrm>
            <a:off x="150469" y="138895"/>
            <a:ext cx="6337749" cy="67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4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895" y="0"/>
            <a:ext cx="11783028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결과 분석</a:t>
            </a:r>
            <a:r>
              <a:rPr lang="en-US" altLang="ko-KR" sz="1300" dirty="0"/>
              <a:t>:</a:t>
            </a:r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예금취급기관 주택담보대출금액 </a:t>
            </a:r>
            <a:r>
              <a:rPr lang="en-US" altLang="ko-KR" sz="1300" dirty="0"/>
              <a:t>:</a:t>
            </a:r>
          </a:p>
          <a:p>
            <a:r>
              <a:rPr lang="ko-KR" altLang="en-US" sz="1300" dirty="0"/>
              <a:t>모든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인과관계에 대한 증거는 없습니다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&gt; 0.05).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</a:t>
            </a:r>
            <a:r>
              <a:rPr lang="en-US" altLang="ko-KR" sz="1300" dirty="0"/>
              <a:t>COFIX </a:t>
            </a:r>
            <a:r>
              <a:rPr lang="ko-KR" altLang="en-US" sz="1300" dirty="0"/>
              <a:t>금리</a:t>
            </a:r>
            <a:r>
              <a:rPr lang="en-US" altLang="ko-KR" sz="1300" dirty="0"/>
              <a:t>:</a:t>
            </a:r>
          </a:p>
          <a:p>
            <a:r>
              <a:rPr lang="ko-KR" altLang="en-US" sz="1300" dirty="0"/>
              <a:t>모든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 관계에 대한 강력한 증거입니다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</a:t>
            </a:r>
            <a:r>
              <a:rPr lang="en-US" altLang="ko-KR" sz="1300" dirty="0"/>
              <a:t>COFIX </a:t>
            </a:r>
            <a:r>
              <a:rPr lang="ko-KR" altLang="en-US" sz="1300" dirty="0"/>
              <a:t>금리 </a:t>
            </a:r>
            <a:r>
              <a:rPr lang="en-US" altLang="ko-KR" sz="1300" dirty="0"/>
              <a:t>Granger</a:t>
            </a:r>
            <a:r>
              <a:rPr lang="ko-KR" altLang="en-US" sz="1300" dirty="0"/>
              <a:t>가 가계대출 연체율을 유발함을 시사합니다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실업률</a:t>
            </a:r>
            <a:r>
              <a:rPr lang="en-US" altLang="ko-KR" sz="1300" dirty="0"/>
              <a:t>:</a:t>
            </a:r>
          </a:p>
          <a:p>
            <a:r>
              <a:rPr lang="en-US" altLang="ko-KR" sz="1300" dirty="0"/>
              <a:t>lag length 3</a:t>
            </a:r>
            <a:r>
              <a:rPr lang="ko-KR" altLang="en-US" sz="1300" dirty="0"/>
              <a:t>과 </a:t>
            </a:r>
            <a:r>
              <a:rPr lang="en-US" altLang="ko-KR" sz="1300" dirty="0"/>
              <a:t>4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인과성의 증거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이 지연 길이에서 </a:t>
            </a:r>
            <a:r>
              <a:rPr lang="ko-KR" altLang="en-US" sz="1300" dirty="0" err="1"/>
              <a:t>챠율</a:t>
            </a:r>
            <a:r>
              <a:rPr lang="ko-KR" altLang="en-US" sz="1300" dirty="0"/>
              <a:t> </a:t>
            </a:r>
            <a:r>
              <a:rPr lang="en-US" altLang="ko-KR" sz="1300" dirty="0"/>
              <a:t>Granger</a:t>
            </a:r>
            <a:r>
              <a:rPr lang="ko-KR" altLang="en-US" sz="1300" dirty="0"/>
              <a:t>가 가계 대출 연체율을 유발한다는 것을 나타냅니다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주택담보대출 관심도</a:t>
            </a:r>
            <a:r>
              <a:rPr lang="en-US" altLang="ko-KR" sz="1300" dirty="0"/>
              <a:t>:</a:t>
            </a:r>
          </a:p>
          <a:p>
            <a:r>
              <a:rPr lang="ko-KR" altLang="en-US" sz="1300" dirty="0"/>
              <a:t>모든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인과관계에 대한 증거는 없습니다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&gt; 0.05).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가계소비지출</a:t>
            </a:r>
            <a:r>
              <a:rPr lang="en-US" altLang="ko-KR" sz="1300" dirty="0"/>
              <a:t>:</a:t>
            </a:r>
          </a:p>
          <a:p>
            <a:r>
              <a:rPr lang="en-US" altLang="ko-KR" sz="1300" dirty="0"/>
              <a:t>lag length 3</a:t>
            </a:r>
            <a:r>
              <a:rPr lang="ko-KR" altLang="en-US" sz="1300" dirty="0"/>
              <a:t>과 </a:t>
            </a:r>
            <a:r>
              <a:rPr lang="en-US" altLang="ko-KR" sz="1300" dirty="0"/>
              <a:t>4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인과성의 증거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가계소비지출 </a:t>
            </a:r>
            <a:r>
              <a:rPr lang="en-US" altLang="ko-KR" sz="1300" dirty="0"/>
              <a:t>Granger</a:t>
            </a:r>
            <a:r>
              <a:rPr lang="ko-KR" altLang="en-US" sz="1300" dirty="0"/>
              <a:t>가 이러한 시차 기간에서 가계대출 연체율을 유발함을 시사합니다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</a:t>
            </a:r>
            <a:r>
              <a:rPr lang="en-US" altLang="ko-KR" sz="1300" dirty="0"/>
              <a:t>M2(</a:t>
            </a:r>
            <a:r>
              <a:rPr lang="ko-KR" altLang="en-US" sz="1300" dirty="0"/>
              <a:t>광의통화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말잔</a:t>
            </a:r>
            <a:r>
              <a:rPr lang="en-US" altLang="ko-KR" sz="1300" dirty="0"/>
              <a:t>):</a:t>
            </a:r>
          </a:p>
          <a:p>
            <a:r>
              <a:rPr lang="ko-KR" altLang="en-US" sz="1300" dirty="0"/>
              <a:t>모든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인과관계에 대한 증거는 없습니다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&gt; 0.05).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주택시장 소비자심리지수</a:t>
            </a:r>
            <a:r>
              <a:rPr lang="en-US" altLang="ko-KR" sz="1300" dirty="0"/>
              <a:t>:</a:t>
            </a:r>
          </a:p>
          <a:p>
            <a:r>
              <a:rPr lang="ko-KR" altLang="en-US" sz="1300" dirty="0"/>
              <a:t>모든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 관계에 대한 강력한 증거입니다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주택시장 소비자심리지수 </a:t>
            </a:r>
            <a:r>
              <a:rPr lang="en-US" altLang="ko-KR" sz="1300" dirty="0"/>
              <a:t>Granger</a:t>
            </a:r>
            <a:r>
              <a:rPr lang="ko-KR" altLang="en-US" sz="1300" dirty="0"/>
              <a:t>로 인해 가계대출 연체율이 발생함을 나타냅니다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</a:t>
            </a:r>
            <a:r>
              <a:rPr lang="ko-KR" altLang="en-US" sz="1300" dirty="0" err="1"/>
              <a:t>고정이하여신비율</a:t>
            </a:r>
            <a:r>
              <a:rPr lang="en-US" altLang="ko-KR" sz="1300" dirty="0"/>
              <a:t>(</a:t>
            </a:r>
            <a:r>
              <a:rPr lang="ko-KR" altLang="en-US" sz="1300" dirty="0"/>
              <a:t>가계대출</a:t>
            </a:r>
            <a:r>
              <a:rPr lang="en-US" altLang="ko-KR" sz="1300" dirty="0"/>
              <a:t>):</a:t>
            </a:r>
          </a:p>
          <a:p>
            <a:r>
              <a:rPr lang="en-US" altLang="ko-KR" sz="1300" dirty="0"/>
              <a:t>lag length 3</a:t>
            </a:r>
            <a:r>
              <a:rPr lang="ko-KR" altLang="en-US" sz="1300" dirty="0"/>
              <a:t>과 </a:t>
            </a:r>
            <a:r>
              <a:rPr lang="en-US" altLang="ko-KR" sz="1300" dirty="0"/>
              <a:t>4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인과성의 증거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</a:t>
            </a:r>
            <a:r>
              <a:rPr lang="ko-KR" altLang="en-US" sz="1300" dirty="0" err="1"/>
              <a:t>고정이하여신비율</a:t>
            </a:r>
            <a:r>
              <a:rPr lang="ko-KR" altLang="en-US" sz="1300" dirty="0"/>
              <a:t> </a:t>
            </a:r>
            <a:r>
              <a:rPr lang="en-US" altLang="ko-KR" sz="1300" dirty="0"/>
              <a:t>Granger</a:t>
            </a:r>
            <a:r>
              <a:rPr lang="ko-KR" altLang="en-US" sz="1300" dirty="0"/>
              <a:t>가 이러한 지연 기간에서 가계대출 연체율을 유발함을 시사합니다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</a:p>
          <a:p>
            <a:r>
              <a:rPr lang="ko-KR" altLang="en-US" sz="1300" dirty="0"/>
              <a:t>가계대출 </a:t>
            </a:r>
            <a:r>
              <a:rPr lang="ko-KR" altLang="en-US" sz="1300" dirty="0" err="1"/>
              <a:t>연체율</a:t>
            </a:r>
            <a:r>
              <a:rPr lang="ko-KR" altLang="en-US" sz="1300" dirty="0"/>
              <a:t> 및 신용카드 판매신용</a:t>
            </a:r>
            <a:r>
              <a:rPr lang="en-US" altLang="ko-KR" sz="1300" dirty="0"/>
              <a:t>(</a:t>
            </a:r>
            <a:r>
              <a:rPr lang="ko-KR" altLang="en-US" sz="1300" dirty="0"/>
              <a:t>조원</a:t>
            </a:r>
            <a:r>
              <a:rPr lang="en-US" altLang="ko-KR" sz="1300" dirty="0"/>
              <a:t>):</a:t>
            </a:r>
          </a:p>
          <a:p>
            <a:r>
              <a:rPr lang="en-US" altLang="ko-KR" sz="1300" dirty="0"/>
              <a:t>lag length 3</a:t>
            </a:r>
            <a:r>
              <a:rPr lang="ko-KR" altLang="en-US" sz="1300" dirty="0"/>
              <a:t>과 </a:t>
            </a:r>
            <a:r>
              <a:rPr lang="en-US" altLang="ko-KR" sz="1300" dirty="0"/>
              <a:t>4</a:t>
            </a:r>
            <a:r>
              <a:rPr lang="ko-KR" altLang="en-US" sz="1300" dirty="0"/>
              <a:t>에서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인과성의 증거</a:t>
            </a:r>
            <a:r>
              <a:rPr lang="en-US" altLang="ko-KR" sz="1300" dirty="0"/>
              <a:t>(p-</a:t>
            </a:r>
            <a:r>
              <a:rPr lang="ko-KR" altLang="en-US" sz="1300" dirty="0"/>
              <a:t>값 </a:t>
            </a:r>
            <a:r>
              <a:rPr lang="en-US" altLang="ko-KR" sz="1300" dirty="0"/>
              <a:t>&lt; 0.05). </a:t>
            </a:r>
            <a:r>
              <a:rPr lang="ko-KR" altLang="en-US" sz="1300" dirty="0"/>
              <a:t>이는 신용카드 판매신용</a:t>
            </a:r>
            <a:r>
              <a:rPr lang="en-US" altLang="ko-KR" sz="1300" dirty="0"/>
              <a:t>(</a:t>
            </a:r>
            <a:r>
              <a:rPr lang="ko-KR" altLang="en-US" sz="1300" dirty="0"/>
              <a:t>조원</a:t>
            </a:r>
            <a:r>
              <a:rPr lang="en-US" altLang="ko-KR" sz="1300" dirty="0"/>
              <a:t>) Granger</a:t>
            </a:r>
            <a:r>
              <a:rPr lang="ko-KR" altLang="en-US" sz="1300" dirty="0"/>
              <a:t>가 이러한 지연 기간에서 가계대출 연체율을 유발한다는 것을 나타냅니다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요약하면</a:t>
            </a:r>
            <a:r>
              <a:rPr lang="en-US" altLang="ko-KR" sz="1300" dirty="0"/>
              <a:t>, </a:t>
            </a:r>
            <a:r>
              <a:rPr lang="ko-KR" altLang="en-US" sz="1300" dirty="0"/>
              <a:t>다양한 </a:t>
            </a:r>
            <a:r>
              <a:rPr lang="en-US" altLang="ko-KR" sz="1300" dirty="0"/>
              <a:t>lag length</a:t>
            </a:r>
            <a:r>
              <a:rPr lang="ko-KR" altLang="en-US" sz="1300" dirty="0"/>
              <a:t>에서 </a:t>
            </a:r>
            <a:r>
              <a:rPr lang="en-US" altLang="ko-KR" sz="1300" dirty="0"/>
              <a:t>COFIX </a:t>
            </a:r>
            <a:r>
              <a:rPr lang="ko-KR" altLang="en-US" sz="1300" dirty="0"/>
              <a:t>수수료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댓률</a:t>
            </a:r>
            <a:r>
              <a:rPr lang="en-US" altLang="ko-KR" sz="1300" dirty="0"/>
              <a:t>, </a:t>
            </a:r>
            <a:r>
              <a:rPr lang="ko-KR" altLang="en-US" sz="1300" dirty="0"/>
              <a:t>가계소비지출</a:t>
            </a:r>
            <a:r>
              <a:rPr lang="en-US" altLang="ko-KR" sz="1300" dirty="0"/>
              <a:t>, </a:t>
            </a:r>
            <a:r>
              <a:rPr lang="ko-KR" altLang="en-US" sz="1300" dirty="0"/>
              <a:t>주택시장 </a:t>
            </a:r>
            <a:r>
              <a:rPr lang="ko-KR" altLang="en-US" sz="1300" dirty="0" err="1"/>
              <a:t>필러심리지수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고정이하여신용</a:t>
            </a:r>
            <a:r>
              <a:rPr lang="en-US" altLang="ko-KR" sz="1300" dirty="0"/>
              <a:t>(</a:t>
            </a:r>
            <a:r>
              <a:rPr lang="ko-KR" altLang="en-US" sz="1300" dirty="0"/>
              <a:t>가계대출</a:t>
            </a:r>
            <a:r>
              <a:rPr lang="en-US" altLang="ko-KR" sz="1300" dirty="0"/>
              <a:t>), </a:t>
            </a:r>
            <a:r>
              <a:rPr lang="ko-KR" altLang="en-US" sz="1300" dirty="0"/>
              <a:t>신용카드 판매신용</a:t>
            </a:r>
            <a:r>
              <a:rPr lang="en-US" altLang="ko-KR" sz="1300" dirty="0"/>
              <a:t>(</a:t>
            </a:r>
            <a:r>
              <a:rPr lang="ko-KR" altLang="en-US" sz="1300" dirty="0"/>
              <a:t>조원</a:t>
            </a:r>
            <a:r>
              <a:rPr lang="en-US" altLang="ko-KR" sz="1300" dirty="0"/>
              <a:t>)</a:t>
            </a:r>
            <a:r>
              <a:rPr lang="ko-KR" altLang="en-US" sz="1300" dirty="0"/>
              <a:t>에서 가계대출 연체율까지 </a:t>
            </a:r>
            <a:r>
              <a:rPr lang="en-US" altLang="ko-KR" sz="1300" dirty="0"/>
              <a:t>Granger </a:t>
            </a:r>
            <a:r>
              <a:rPr lang="ko-KR" altLang="en-US" sz="1300" dirty="0"/>
              <a:t>인과성의 증거가 있습니다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예금취급기관 주택담보대출금액과 </a:t>
            </a:r>
            <a:r>
              <a:rPr lang="en-US" altLang="ko-KR" sz="1300" dirty="0"/>
              <a:t>M2(</a:t>
            </a:r>
            <a:r>
              <a:rPr lang="ko-KR" altLang="en-US" sz="1300" dirty="0"/>
              <a:t>광의통화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말잔</a:t>
            </a:r>
            <a:r>
              <a:rPr lang="en-US" altLang="ko-KR" sz="1300" dirty="0"/>
              <a:t>)</a:t>
            </a:r>
            <a:r>
              <a:rPr lang="ko-KR" altLang="en-US" sz="1300" dirty="0"/>
              <a:t>에서 가계대출 연체율에서는 그랜저 인과관계가 발견되지 않았습니다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7983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목적 및 데이터 수집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이번 프로젝트의 목적은 중앙은행의 거시금융정책과 부동산 정책 변화가 한국 내 가계대출 연체율에 미치는 영향을 분석하는 것이다</a:t>
            </a:r>
            <a:r>
              <a:rPr lang="en-US" altLang="ko-KR"/>
              <a:t>.</a:t>
            </a:r>
          </a:p>
          <a:p>
            <a:r>
              <a:rPr lang="ko-KR" altLang="en-US"/>
              <a:t>금융환경은 중앙은행의 금리 결정</a:t>
            </a:r>
            <a:r>
              <a:rPr lang="en-US" altLang="ko-KR"/>
              <a:t>, </a:t>
            </a:r>
            <a:r>
              <a:rPr lang="ko-KR" altLang="en-US"/>
              <a:t>유동성 규제</a:t>
            </a:r>
            <a:r>
              <a:rPr lang="en-US" altLang="ko-KR"/>
              <a:t>, </a:t>
            </a:r>
            <a:r>
              <a:rPr lang="ko-KR" altLang="en-US"/>
              <a:t>부동산 대출 정책 등 다양한 거시경제 및 실물시장 정책에 의해 크게 영향을 주고 받는다</a:t>
            </a:r>
            <a:r>
              <a:rPr lang="en-US" altLang="ko-KR"/>
              <a:t>.</a:t>
            </a:r>
          </a:p>
          <a:p>
            <a:r>
              <a:rPr lang="ko-KR" altLang="en-US"/>
              <a:t>추가적으로</a:t>
            </a:r>
            <a:r>
              <a:rPr lang="en-US" altLang="ko-KR"/>
              <a:t>, </a:t>
            </a:r>
            <a:r>
              <a:rPr lang="ko-KR" altLang="en-US"/>
              <a:t>가계 소비나 가계 신용이 연체율과 어떤 상관관계를 보이는지 밝혀보고자 한다</a:t>
            </a:r>
            <a:r>
              <a:rPr lang="en-US" altLang="ko-KR"/>
              <a:t>.</a:t>
            </a:r>
          </a:p>
          <a:p>
            <a:r>
              <a:rPr lang="ko-KR" altLang="en-US"/>
              <a:t>그리고 </a:t>
            </a:r>
            <a:r>
              <a:rPr lang="en-US" altLang="ko-KR"/>
              <a:t>Langchain</a:t>
            </a:r>
            <a:r>
              <a:rPr lang="ko-KR" altLang="en-US"/>
              <a:t>을 사용하여 코드를 자동적으로 가져와서 분석하는 기법을 사용해보고자 한다</a:t>
            </a:r>
            <a:r>
              <a:rPr lang="en-US" altLang="ko-KR"/>
              <a:t>.</a:t>
            </a:r>
          </a:p>
          <a:p>
            <a:r>
              <a:rPr lang="ko-KR" altLang="en-US"/>
              <a:t>분석에 앞서 어떤 데이터를 수집했는지</a:t>
            </a:r>
            <a:r>
              <a:rPr lang="en-US" altLang="ko-KR"/>
              <a:t>, </a:t>
            </a:r>
            <a:r>
              <a:rPr lang="ko-KR" altLang="en-US"/>
              <a:t>데이터를 어디에서 수집했는지를 밝히고자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30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7177" y="309341"/>
            <a:ext cx="10515600" cy="466162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/>
              <a:t>⑤ 중요한 독립변수 찾아내기</a:t>
            </a:r>
            <a:r>
              <a:rPr lang="en-US" altLang="ko-KR"/>
              <a:t>(</a:t>
            </a:r>
            <a:r>
              <a:rPr lang="ko-KR" altLang="en-US"/>
              <a:t>랜덤 포레스트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709" t="27587" r="50799" b="69552"/>
          <a:stretch/>
        </p:blipFill>
        <p:spPr>
          <a:xfrm>
            <a:off x="513696" y="1006996"/>
            <a:ext cx="10759081" cy="601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397" t="31849" r="21871" b="7063"/>
          <a:stretch/>
        </p:blipFill>
        <p:spPr>
          <a:xfrm>
            <a:off x="135037" y="1689904"/>
            <a:ext cx="5879940" cy="4907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8540" t="39184" r="21826" b="7873"/>
          <a:stretch/>
        </p:blipFill>
        <p:spPr>
          <a:xfrm>
            <a:off x="4570782" y="2377380"/>
            <a:ext cx="7168689" cy="43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1431" y="228319"/>
            <a:ext cx="10515600" cy="558759"/>
          </a:xfrm>
        </p:spPr>
        <p:txBody>
          <a:bodyPr/>
          <a:lstStyle/>
          <a:p>
            <a:pPr algn="ctr"/>
            <a:r>
              <a:rPr lang="ko-KR" altLang="en-US"/>
              <a:t>⑥ 상관관계를 행렬로 표시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043" t="40859" r="22020" b="55426"/>
          <a:stretch/>
        </p:blipFill>
        <p:spPr>
          <a:xfrm>
            <a:off x="289366" y="787078"/>
            <a:ext cx="11616116" cy="486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343" t="45740" r="22947" b="12013"/>
          <a:stretch/>
        </p:blipFill>
        <p:spPr>
          <a:xfrm>
            <a:off x="289366" y="1345837"/>
            <a:ext cx="5798918" cy="521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85" y="1154669"/>
            <a:ext cx="6188597" cy="54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281" y="320916"/>
            <a:ext cx="10515600" cy="605059"/>
          </a:xfrm>
        </p:spPr>
        <p:txBody>
          <a:bodyPr/>
          <a:lstStyle/>
          <a:p>
            <a:pPr algn="ctr"/>
            <a:r>
              <a:rPr lang="ko-KR" altLang="en-US"/>
              <a:t>⑦ 변수 선별 후</a:t>
            </a:r>
            <a:r>
              <a:rPr lang="en-US" altLang="ko-KR"/>
              <a:t>, Granger </a:t>
            </a:r>
            <a:r>
              <a:rPr lang="ko-KR" altLang="en-US"/>
              <a:t>인과성 </a:t>
            </a:r>
            <a:r>
              <a:rPr lang="en-US" altLang="ko-KR"/>
              <a:t>plotting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343" t="26259" r="31485" b="68556"/>
          <a:stretch/>
        </p:blipFill>
        <p:spPr>
          <a:xfrm>
            <a:off x="69828" y="925975"/>
            <a:ext cx="11957391" cy="868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498" t="32067" r="28759" b="31799"/>
          <a:stretch/>
        </p:blipFill>
        <p:spPr>
          <a:xfrm>
            <a:off x="937292" y="1794076"/>
            <a:ext cx="10196589" cy="48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0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504" t="52030" r="28442" b="43252"/>
          <a:stretch/>
        </p:blipFill>
        <p:spPr>
          <a:xfrm>
            <a:off x="231494" y="231494"/>
            <a:ext cx="11678856" cy="719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767" t="20660" r="34045" b="35770"/>
          <a:stretch/>
        </p:blipFill>
        <p:spPr>
          <a:xfrm>
            <a:off x="1655180" y="1037760"/>
            <a:ext cx="8831483" cy="58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0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76" y="179177"/>
            <a:ext cx="10090517" cy="66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7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029" t="20439" r="25276" b="5081"/>
          <a:stretch/>
        </p:blipFill>
        <p:spPr>
          <a:xfrm>
            <a:off x="335666" y="196769"/>
            <a:ext cx="6273478" cy="6627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7954" t="79203" r="29484" b="6055"/>
          <a:stretch/>
        </p:blipFill>
        <p:spPr>
          <a:xfrm>
            <a:off x="6609144" y="196769"/>
            <a:ext cx="5423121" cy="217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7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80327" y="243068"/>
            <a:ext cx="10515600" cy="55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⑦ </a:t>
            </a:r>
            <a:r>
              <a:rPr lang="en-US" altLang="ko-KR"/>
              <a:t>VECM </a:t>
            </a:r>
            <a:r>
              <a:rPr lang="ko-KR" altLang="en-US"/>
              <a:t>사용하여 모형을 </a:t>
            </a:r>
            <a:r>
              <a:rPr lang="en-US" altLang="ko-KR"/>
              <a:t>fit</a:t>
            </a:r>
            <a:r>
              <a:rPr lang="ko-KR" altLang="en-US"/>
              <a:t>한 후</a:t>
            </a:r>
            <a:r>
              <a:rPr lang="en-US" altLang="ko-KR"/>
              <a:t>, </a:t>
            </a:r>
            <a:r>
              <a:rPr lang="ko-KR" altLang="en-US"/>
              <a:t>충격반응함수를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304" t="33137" r="42092" b="62189"/>
          <a:stretch/>
        </p:blipFill>
        <p:spPr>
          <a:xfrm>
            <a:off x="368296" y="914400"/>
            <a:ext cx="11339661" cy="810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8272" t="42268" r="41338" b="30090"/>
          <a:stretch/>
        </p:blipFill>
        <p:spPr>
          <a:xfrm>
            <a:off x="1433167" y="1840375"/>
            <a:ext cx="9048810" cy="4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6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567" t="18536" r="34189" b="15253"/>
          <a:stretch/>
        </p:blipFill>
        <p:spPr>
          <a:xfrm>
            <a:off x="324852" y="144378"/>
            <a:ext cx="5414211" cy="6713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8226" t="25334" r="33803" b="7161"/>
          <a:stretch/>
        </p:blipFill>
        <p:spPr>
          <a:xfrm>
            <a:off x="6304547" y="144378"/>
            <a:ext cx="5678906" cy="6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3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825" t="21735" r="33941" b="11435"/>
          <a:stretch/>
        </p:blipFill>
        <p:spPr>
          <a:xfrm>
            <a:off x="0" y="4873"/>
            <a:ext cx="5799221" cy="675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975" t="20300" r="34405" b="15198"/>
          <a:stretch/>
        </p:blipFill>
        <p:spPr>
          <a:xfrm>
            <a:off x="6136105" y="120315"/>
            <a:ext cx="6066549" cy="6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66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237" t="25322" r="33660" b="6939"/>
          <a:stretch/>
        </p:blipFill>
        <p:spPr>
          <a:xfrm>
            <a:off x="196770" y="0"/>
            <a:ext cx="5590419" cy="6678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315" t="21789" r="33023" b="11958"/>
          <a:stretch/>
        </p:blipFill>
        <p:spPr>
          <a:xfrm>
            <a:off x="6208295" y="168441"/>
            <a:ext cx="5983233" cy="6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7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81965"/>
            <a:ext cx="10515600" cy="628777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조사 한계 상</a:t>
            </a:r>
            <a:r>
              <a:rPr lang="en-US" altLang="ko-KR" dirty="0"/>
              <a:t>(</a:t>
            </a:r>
            <a:r>
              <a:rPr lang="ko-KR" altLang="en-US" dirty="0"/>
              <a:t>신용평가기관이 한국은행이나 </a:t>
            </a:r>
            <a:r>
              <a:rPr lang="ko-KR" altLang="en-US" dirty="0" err="1"/>
              <a:t>논문용으로</a:t>
            </a:r>
            <a:r>
              <a:rPr lang="ko-KR" altLang="en-US" dirty="0"/>
              <a:t> 제공</a:t>
            </a:r>
            <a:r>
              <a:rPr lang="en-US" altLang="ko-KR" dirty="0"/>
              <a:t>), </a:t>
            </a:r>
            <a:r>
              <a:rPr lang="ko-KR" altLang="en-US" dirty="0"/>
              <a:t>개인 패널 데이터를 사용하는 것이 불가능했다</a:t>
            </a:r>
            <a:r>
              <a:rPr lang="en-US" altLang="ko-KR" dirty="0"/>
              <a:t>. </a:t>
            </a:r>
            <a:r>
              <a:rPr lang="ko-KR" altLang="en-US" dirty="0"/>
              <a:t>그래서 이번 프로젝트는 중앙은행의 통화정책이나 부동산 시장의 지표</a:t>
            </a:r>
            <a:r>
              <a:rPr lang="en-US" altLang="ko-KR" dirty="0"/>
              <a:t>, </a:t>
            </a:r>
            <a:r>
              <a:rPr lang="ko-KR" altLang="en-US" dirty="0"/>
              <a:t>그리고 정부의 부동산 정책에 관한 </a:t>
            </a:r>
            <a:r>
              <a:rPr lang="ko-KR" altLang="en-US" dirty="0" err="1"/>
              <a:t>가변수에</a:t>
            </a:r>
            <a:r>
              <a:rPr lang="ko-KR" altLang="en-US" dirty="0"/>
              <a:t> 대한 </a:t>
            </a:r>
            <a:r>
              <a:rPr lang="ko-KR" altLang="en-US" dirty="0" err="1"/>
              <a:t>시계열</a:t>
            </a:r>
            <a:r>
              <a:rPr lang="ko-KR" altLang="en-US" dirty="0"/>
              <a:t> 데이터를 도입하여 </a:t>
            </a:r>
            <a:r>
              <a:rPr lang="ko-KR" altLang="en-US" dirty="0" err="1"/>
              <a:t>시계열</a:t>
            </a:r>
            <a:r>
              <a:rPr lang="ko-KR" altLang="en-US" dirty="0"/>
              <a:t> 분석을 수행해보고자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</a:t>
            </a:r>
            <a:r>
              <a:rPr lang="en-US" altLang="ko-KR" dirty="0"/>
              <a:t>2011</a:t>
            </a:r>
            <a:r>
              <a:rPr lang="ko-KR" altLang="en-US" dirty="0"/>
              <a:t>년 하반기부터 </a:t>
            </a:r>
            <a:r>
              <a:rPr lang="en-US" altLang="ko-KR" dirty="0"/>
              <a:t>2023</a:t>
            </a:r>
            <a:r>
              <a:rPr lang="ko-KR" altLang="en-US" dirty="0"/>
              <a:t>년 상반기까지 분기별 </a:t>
            </a:r>
            <a:r>
              <a:rPr lang="ko-KR" altLang="en-US" dirty="0" err="1"/>
              <a:t>시계열</a:t>
            </a:r>
            <a:r>
              <a:rPr lang="ko-KR" altLang="en-US" dirty="0"/>
              <a:t> 데이터를 각 항목별로 수집하였다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가계대출 </a:t>
            </a:r>
            <a:r>
              <a:rPr lang="ko-KR" altLang="en-US" dirty="0" err="1"/>
              <a:t>연체율</a:t>
            </a:r>
            <a:r>
              <a:rPr lang="en-US" altLang="ko-KR" dirty="0"/>
              <a:t>, </a:t>
            </a:r>
            <a:r>
              <a:rPr lang="ko-KR" altLang="en-US" dirty="0"/>
              <a:t>은행 고정이하여신비율</a:t>
            </a:r>
            <a:r>
              <a:rPr lang="en-US" altLang="ko-KR" dirty="0"/>
              <a:t>: </a:t>
            </a:r>
            <a:r>
              <a:rPr lang="ko-KR" altLang="en-US" dirty="0"/>
              <a:t>금융감독원 금융정보통계시스템</a:t>
            </a:r>
            <a:endParaRPr lang="en-US" altLang="ko-KR" dirty="0"/>
          </a:p>
          <a:p>
            <a:r>
              <a:rPr lang="ko-KR" altLang="en-US" dirty="0"/>
              <a:t>예금취급기관 주택담보대출금액</a:t>
            </a:r>
            <a:r>
              <a:rPr lang="en-US" altLang="ko-KR" dirty="0"/>
              <a:t>, </a:t>
            </a:r>
            <a:r>
              <a:rPr lang="ko-KR" altLang="en-US" dirty="0"/>
              <a:t>가계소비지출</a:t>
            </a:r>
            <a:r>
              <a:rPr lang="en-US" altLang="ko-KR" dirty="0"/>
              <a:t>, </a:t>
            </a:r>
            <a:r>
              <a:rPr lang="ko-KR" altLang="en-US" dirty="0"/>
              <a:t>실업률</a:t>
            </a:r>
            <a:r>
              <a:rPr lang="en-US" altLang="ko-KR" dirty="0"/>
              <a:t>, M2: </a:t>
            </a:r>
            <a:r>
              <a:rPr lang="ko-KR" altLang="en-US" dirty="0"/>
              <a:t>한국은행 경제통계시스템</a:t>
            </a:r>
            <a:endParaRPr lang="en-US" altLang="ko-KR" dirty="0"/>
          </a:p>
          <a:p>
            <a:r>
              <a:rPr lang="en-US" altLang="ko-KR" dirty="0"/>
              <a:t>COFIX</a:t>
            </a:r>
            <a:r>
              <a:rPr lang="ko-KR" altLang="en-US" dirty="0"/>
              <a:t>금리</a:t>
            </a:r>
            <a:r>
              <a:rPr lang="en-US" altLang="ko-KR" dirty="0"/>
              <a:t>: </a:t>
            </a:r>
            <a:r>
              <a:rPr lang="ko-KR" altLang="en-US" dirty="0"/>
              <a:t>은행연합회 </a:t>
            </a:r>
            <a:r>
              <a:rPr lang="ko-KR" altLang="en-US" dirty="0" err="1"/>
              <a:t>소비자포털</a:t>
            </a:r>
            <a:endParaRPr lang="en-US" altLang="ko-KR" dirty="0"/>
          </a:p>
          <a:p>
            <a:r>
              <a:rPr lang="ko-KR" altLang="en-US" dirty="0"/>
              <a:t>주택담보대출 관심도</a:t>
            </a:r>
            <a:r>
              <a:rPr lang="en-US" altLang="ko-KR" dirty="0"/>
              <a:t>: </a:t>
            </a:r>
            <a:r>
              <a:rPr lang="ko-KR" altLang="en-US" dirty="0"/>
              <a:t>구글 트렌드</a:t>
            </a:r>
            <a:endParaRPr lang="en-US" altLang="ko-KR" dirty="0"/>
          </a:p>
          <a:p>
            <a:r>
              <a:rPr lang="ko-KR" altLang="en-US" dirty="0"/>
              <a:t>주택시장 소비심리지수</a:t>
            </a:r>
            <a:r>
              <a:rPr lang="en-US" altLang="ko-KR" dirty="0"/>
              <a:t>: </a:t>
            </a:r>
            <a:r>
              <a:rPr lang="ko-KR" altLang="en-US" dirty="0"/>
              <a:t>국토연구원</a:t>
            </a:r>
            <a:endParaRPr lang="en-US" altLang="ko-KR" dirty="0"/>
          </a:p>
          <a:p>
            <a:r>
              <a:rPr lang="ko-KR" altLang="en-US" dirty="0"/>
              <a:t>신용카드 판매신용</a:t>
            </a:r>
            <a:r>
              <a:rPr lang="en-US" altLang="ko-KR" dirty="0"/>
              <a:t>: </a:t>
            </a:r>
            <a:r>
              <a:rPr lang="ko-KR" altLang="en-US" dirty="0"/>
              <a:t>여신금융협회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07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734" t="18961" r="32323" b="15077"/>
          <a:stretch/>
        </p:blipFill>
        <p:spPr>
          <a:xfrm>
            <a:off x="648181" y="127320"/>
            <a:ext cx="7060558" cy="65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3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ko-KR" altLang="en-US" b="0" i="0" dirty="0">
                <a:effectLst/>
                <a:latin typeface="Söhne"/>
              </a:rPr>
              <a:t>중앙은행의 거시금융정책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부동산 정책 변화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그리고 다양한 경제 지표들이 한국 내 가계대출 연체율에 미치는 영향을 분석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pPr algn="l"/>
            <a:r>
              <a:rPr lang="en" altLang="ko-Kore-KR" b="0" i="0" dirty="0">
                <a:effectLst/>
                <a:latin typeface="Söhne"/>
              </a:rPr>
              <a:t>Chat GPT</a:t>
            </a:r>
            <a:r>
              <a:rPr lang="ko-KR" altLang="en-US" b="0" i="0" dirty="0">
                <a:effectLst/>
                <a:latin typeface="Söhne"/>
              </a:rPr>
              <a:t>와 </a:t>
            </a:r>
            <a:r>
              <a:rPr lang="en" altLang="ko-Kore-KR" b="0" i="0" dirty="0" err="1">
                <a:effectLst/>
                <a:latin typeface="Söhne"/>
              </a:rPr>
              <a:t>Langchain</a:t>
            </a:r>
            <a:r>
              <a:rPr lang="ko-KR" altLang="en-US" b="0" i="0" dirty="0">
                <a:effectLst/>
                <a:latin typeface="Söhne"/>
              </a:rPr>
              <a:t>을 통한 고급 데이터 처리 및 시계열 분석 방법론을 사용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en" altLang="ko-Kore-KR" b="0" i="0" dirty="0">
                <a:effectLst/>
                <a:latin typeface="Söhne"/>
              </a:rPr>
              <a:t>COFIX </a:t>
            </a:r>
            <a:r>
              <a:rPr lang="ko-KR" altLang="en-US" b="0" i="0" dirty="0">
                <a:effectLst/>
                <a:latin typeface="Söhne"/>
              </a:rPr>
              <a:t>금리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가계소비지출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주택시장 소비심리지수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 err="1">
                <a:effectLst/>
                <a:latin typeface="Söhne"/>
              </a:rPr>
              <a:t>고정이하여신비율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신용카드 판매신용 등이 가계대출 연체율에 유의미한 영향을 미치는 것으로 </a:t>
            </a:r>
            <a:r>
              <a:rPr lang="ko-KR" altLang="en-US" dirty="0">
                <a:latin typeface="Söhne"/>
              </a:rPr>
              <a:t>나타남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이는 해당 변수들이 가계대출 연체율에 대한 중요한 예측 요소임을 시사함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Söhne"/>
              </a:rPr>
              <a:t>예금취급기관 주택담보대출금액과 </a:t>
            </a:r>
            <a:r>
              <a:rPr lang="en" altLang="ko-Kore-KR" b="0" i="0" dirty="0">
                <a:effectLst/>
                <a:latin typeface="Söhne"/>
              </a:rPr>
              <a:t>M2(</a:t>
            </a:r>
            <a:r>
              <a:rPr lang="ko-KR" altLang="en-US" b="0" i="0" dirty="0">
                <a:effectLst/>
                <a:latin typeface="Söhne"/>
              </a:rPr>
              <a:t>광의통화 </a:t>
            </a:r>
            <a:r>
              <a:rPr lang="ko-KR" altLang="en-US" b="0" i="0" dirty="0" err="1">
                <a:effectLst/>
                <a:latin typeface="Söhne"/>
              </a:rPr>
              <a:t>말잔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는 가계대출 연체율에 유의미한 영향을 미치지 않는 것으로 나타남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이는 이들 지표가 </a:t>
            </a:r>
            <a:r>
              <a:rPr lang="ko-KR" altLang="en-US" b="0" i="0" dirty="0" err="1">
                <a:effectLst/>
                <a:latin typeface="Söhne"/>
              </a:rPr>
              <a:t>연체율</a:t>
            </a:r>
            <a:r>
              <a:rPr lang="ko-KR" altLang="en-US" b="0" i="0" dirty="0">
                <a:effectLst/>
                <a:latin typeface="Söhne"/>
              </a:rPr>
              <a:t> 예측에 있어 중요하지 않다는 것을 시사함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r>
              <a:rPr lang="ko-KR" altLang="en-US" dirty="0">
                <a:latin typeface="Söhne"/>
              </a:rPr>
              <a:t>다양한 </a:t>
            </a:r>
            <a:r>
              <a:rPr lang="ko-KR" altLang="en-US" b="0" i="0" dirty="0">
                <a:effectLst/>
                <a:latin typeface="Söhne"/>
              </a:rPr>
              <a:t>데이터 분석 기술과 기계학습 방법론을 활용하여 복잡한 금융 데이터를 분석하는 방법론의 예시를 제시함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13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한계점 및 보완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Chat GPT</a:t>
            </a:r>
            <a:r>
              <a:rPr lang="ko-KR" altLang="en-US"/>
              <a:t>와 </a:t>
            </a:r>
            <a:r>
              <a:rPr lang="en-US" altLang="ko-KR"/>
              <a:t>Langchain</a:t>
            </a:r>
            <a:r>
              <a:rPr lang="ko-KR" altLang="en-US"/>
              <a:t>을 사용하였을 경우</a:t>
            </a:r>
            <a:r>
              <a:rPr lang="en-US" altLang="ko-KR"/>
              <a:t>, </a:t>
            </a:r>
            <a:r>
              <a:rPr lang="ko-KR" altLang="en-US"/>
              <a:t>정책변수가 다르게 나오는 문제 발생</a:t>
            </a:r>
            <a:r>
              <a:rPr lang="en-US" altLang="ko-KR"/>
              <a:t>=&gt;</a:t>
            </a:r>
            <a:r>
              <a:rPr lang="ko-KR" altLang="en-US"/>
              <a:t>시계열 자료를 많이 가져다 사용할 경우</a:t>
            </a:r>
            <a:r>
              <a:rPr lang="en-US" altLang="ko-KR"/>
              <a:t>, PCA</a:t>
            </a:r>
            <a:r>
              <a:rPr lang="ko-KR" altLang="en-US"/>
              <a:t>분석 시</a:t>
            </a:r>
            <a:r>
              <a:rPr lang="en-US" altLang="ko-KR"/>
              <a:t>, </a:t>
            </a:r>
            <a:r>
              <a:rPr lang="ko-KR" altLang="en-US"/>
              <a:t>변수 간의 상호작용 효과로 인해 정책변수가 다르게 나타남</a:t>
            </a:r>
            <a:r>
              <a:rPr lang="en-US" altLang="ko-KR"/>
              <a:t>. </a:t>
            </a:r>
            <a:r>
              <a:rPr lang="ko-KR" altLang="en-US"/>
              <a:t>이를 보완하기 위해 차분 데이터를 가지고 </a:t>
            </a:r>
            <a:r>
              <a:rPr lang="en-US" altLang="ko-KR"/>
              <a:t>PCA</a:t>
            </a:r>
            <a:r>
              <a:rPr lang="ko-KR" altLang="en-US"/>
              <a:t>분석을 했어야 함</a:t>
            </a:r>
            <a:endParaRPr lang="en-US" altLang="ko-KR"/>
          </a:p>
          <a:p>
            <a:r>
              <a:rPr lang="ko-KR" altLang="en-US"/>
              <a:t>정책변수가 가변수이다 보니 부동산 정책변수인지</a:t>
            </a:r>
            <a:r>
              <a:rPr lang="en-US" altLang="ko-KR"/>
              <a:t>, </a:t>
            </a:r>
            <a:r>
              <a:rPr lang="ko-KR" altLang="en-US"/>
              <a:t>신용시장에 대한 정책변수인지 모호한 부분이 한계점으로 볼 수 있음 </a:t>
            </a:r>
            <a:r>
              <a:rPr lang="en-US" altLang="ko-KR"/>
              <a:t>=&gt; </a:t>
            </a:r>
            <a:r>
              <a:rPr lang="ko-KR" altLang="en-US"/>
              <a:t>가변수가 아닌 실제 정책변수를 가져옴으로써 보완할 수 있음</a:t>
            </a:r>
            <a:endParaRPr lang="en-US" altLang="ko-KR"/>
          </a:p>
          <a:p>
            <a:r>
              <a:rPr lang="en-US" altLang="ko-KR"/>
              <a:t>Langchain</a:t>
            </a:r>
            <a:r>
              <a:rPr lang="ko-KR" altLang="en-US"/>
              <a:t>을 사용할 경우</a:t>
            </a:r>
            <a:r>
              <a:rPr lang="en-US" altLang="ko-KR"/>
              <a:t>, </a:t>
            </a:r>
            <a:r>
              <a:rPr lang="ko-KR" altLang="en-US"/>
              <a:t>구체적인 답변을 할 때 간혹가다 에러가 나는 한계점이 있었음</a:t>
            </a:r>
            <a:r>
              <a:rPr lang="en-US" altLang="ko-KR"/>
              <a:t>. =&gt;</a:t>
            </a:r>
            <a:r>
              <a:rPr lang="ko-KR" altLang="en-US"/>
              <a:t>이를 해결하기 위해 절차별로 </a:t>
            </a:r>
            <a:r>
              <a:rPr lang="en-US" altLang="ko-KR"/>
              <a:t>Langchain agent.run()</a:t>
            </a:r>
            <a:r>
              <a:rPr lang="ko-KR" altLang="en-US"/>
              <a:t>을 사용함으로써 이를 보완할 수 있음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4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2924" y="1620456"/>
            <a:ext cx="10515600" cy="3865944"/>
          </a:xfrm>
        </p:spPr>
        <p:txBody>
          <a:bodyPr/>
          <a:lstStyle/>
          <a:p>
            <a:r>
              <a:rPr lang="ko-KR" altLang="en-US"/>
              <a:t>결론에서 볼 수 있듯이</a:t>
            </a:r>
            <a:r>
              <a:rPr lang="en-US" altLang="ko-KR"/>
              <a:t>, </a:t>
            </a:r>
            <a:r>
              <a:rPr lang="ko-KR" altLang="en-US"/>
              <a:t>중요변수를 포함할지 여부가 주관적인 것이 문제점이고</a:t>
            </a:r>
            <a:r>
              <a:rPr lang="en-US" altLang="ko-KR"/>
              <a:t>, </a:t>
            </a:r>
            <a:r>
              <a:rPr lang="ko-KR" altLang="en-US"/>
              <a:t>일부 변수의 중요도가 확연히 떨어지는 것이 드러남</a:t>
            </a:r>
            <a:r>
              <a:rPr lang="en-US" altLang="ko-KR"/>
              <a:t>. =&gt;</a:t>
            </a:r>
            <a:r>
              <a:rPr lang="ko-KR" altLang="en-US"/>
              <a:t>부동산 정책 변수가 중요 변수에서 제외되었다는 점은 결론이 될 수 있지만</a:t>
            </a:r>
            <a:r>
              <a:rPr lang="en-US" altLang="ko-KR"/>
              <a:t>, </a:t>
            </a:r>
            <a:r>
              <a:rPr lang="ko-KR" altLang="en-US"/>
              <a:t>분석이 안된다는 한계점도 존재함</a:t>
            </a:r>
            <a:endParaRPr lang="en-US" altLang="ko-KR"/>
          </a:p>
          <a:p>
            <a:r>
              <a:rPr lang="ko-KR" altLang="en-US"/>
              <a:t>시계열 자료를 사용하고</a:t>
            </a:r>
            <a:r>
              <a:rPr lang="en-US" altLang="ko-KR"/>
              <a:t>, </a:t>
            </a:r>
            <a:r>
              <a:rPr lang="ko-KR" altLang="en-US"/>
              <a:t>변수가 많아지다 보니 분석 및 결론을 내는 과정이 오래 걸리는 한계점이 존재함</a:t>
            </a:r>
            <a:r>
              <a:rPr lang="en-US" altLang="ko-KR"/>
              <a:t>. =&gt; Chat GPT</a:t>
            </a:r>
            <a:r>
              <a:rPr lang="ko-KR" altLang="en-US"/>
              <a:t>나 다른 언어 모형을 통해 결론까지 자동적으로 낼 수 있도록 보완이 되면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3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/>
              <a:t>&lt;</a:t>
            </a:r>
            <a:r>
              <a:rPr lang="ko-KR" altLang="en-US"/>
              <a:t>분석 방법론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94" y="1935695"/>
            <a:ext cx="6943725" cy="4038600"/>
          </a:xfrm>
        </p:spPr>
      </p:pic>
      <p:sp>
        <p:nvSpPr>
          <p:cNvPr id="5" name="타원 4"/>
          <p:cNvSpPr/>
          <p:nvPr/>
        </p:nvSpPr>
        <p:spPr>
          <a:xfrm>
            <a:off x="2615878" y="3379808"/>
            <a:ext cx="2997844" cy="30094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1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Chat GPT</a:t>
            </a:r>
            <a:r>
              <a:rPr lang="ko-KR" altLang="en-US" dirty="0"/>
              <a:t>를 이용한 </a:t>
            </a:r>
            <a:r>
              <a:rPr lang="ko-KR" altLang="en-US" dirty="0" err="1"/>
              <a:t>분석과정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63"/>
          </a:xfrm>
        </p:spPr>
        <p:txBody>
          <a:bodyPr/>
          <a:lstStyle/>
          <a:p>
            <a:pPr algn="ctr"/>
            <a:r>
              <a:rPr lang="ko-KR" altLang="en-US" dirty="0"/>
              <a:t>① 데이터 전처리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6976" t="20610" r="27085" b="27365"/>
          <a:stretch/>
        </p:blipFill>
        <p:spPr>
          <a:xfrm>
            <a:off x="1694329" y="2204852"/>
            <a:ext cx="8006409" cy="4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7177" y="386790"/>
            <a:ext cx="10515600" cy="567951"/>
          </a:xfrm>
        </p:spPr>
        <p:txBody>
          <a:bodyPr/>
          <a:lstStyle/>
          <a:p>
            <a:pPr algn="ctr"/>
            <a:r>
              <a:rPr lang="ko-KR" altLang="en-US" dirty="0"/>
              <a:t>② </a:t>
            </a:r>
            <a:r>
              <a:rPr lang="ko-KR" altLang="en-US" dirty="0" err="1"/>
              <a:t>시계열</a:t>
            </a:r>
            <a:r>
              <a:rPr lang="ko-KR" altLang="en-US" dirty="0"/>
              <a:t> 데이터 </a:t>
            </a:r>
            <a:r>
              <a:rPr lang="en-US" altLang="ko-KR" dirty="0"/>
              <a:t>plotting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090" t="22517" r="22898" b="4207"/>
          <a:stretch/>
        </p:blipFill>
        <p:spPr>
          <a:xfrm>
            <a:off x="2516034" y="1156448"/>
            <a:ext cx="6917885" cy="57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6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5835"/>
            <a:ext cx="10515600" cy="551330"/>
          </a:xfrm>
        </p:spPr>
        <p:txBody>
          <a:bodyPr/>
          <a:lstStyle/>
          <a:p>
            <a:pPr algn="ctr"/>
            <a:r>
              <a:rPr lang="ko-KR" altLang="en-US" dirty="0"/>
              <a:t>③ 정상성 검정</a:t>
            </a:r>
            <a:r>
              <a:rPr lang="en-US" altLang="ko-KR" dirty="0"/>
              <a:t>(ADF Test)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75" t="30290" r="36047" b="4356"/>
          <a:stretch/>
        </p:blipFill>
        <p:spPr>
          <a:xfrm>
            <a:off x="295835" y="1048872"/>
            <a:ext cx="5530798" cy="5513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117" t="32464" r="37459" b="7817"/>
          <a:stretch/>
        </p:blipFill>
        <p:spPr>
          <a:xfrm>
            <a:off x="6096000" y="1048872"/>
            <a:ext cx="5814018" cy="55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8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44" t="22560" r="38451" b="12547"/>
          <a:stretch/>
        </p:blipFill>
        <p:spPr>
          <a:xfrm>
            <a:off x="309282" y="282388"/>
            <a:ext cx="5472953" cy="63066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6581" t="44796" r="34437" b="19104"/>
          <a:stretch/>
        </p:blipFill>
        <p:spPr>
          <a:xfrm>
            <a:off x="6252882" y="282388"/>
            <a:ext cx="5395214" cy="34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2882" y="3765176"/>
            <a:ext cx="559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고정이하여신비율과 주택시장 소비심리지수 </a:t>
            </a:r>
            <a:r>
              <a:rPr lang="ko-KR" altLang="en-US" dirty="0" err="1"/>
              <a:t>시계열</a:t>
            </a:r>
            <a:r>
              <a:rPr lang="ko-KR" altLang="en-US" dirty="0"/>
              <a:t> 데이터가 정상성을 가짐</a:t>
            </a:r>
            <a:r>
              <a:rPr lang="en-US" altLang="ko-KR" dirty="0"/>
              <a:t>. </a:t>
            </a:r>
            <a:r>
              <a:rPr lang="ko-KR" altLang="en-US" dirty="0"/>
              <a:t>나머지 데이터들을 차분하여 정상성을 가지는지 확인해야 함</a:t>
            </a:r>
          </a:p>
        </p:txBody>
      </p:sp>
    </p:spTree>
    <p:extLst>
      <p:ext uri="{BB962C8B-B14F-4D97-AF65-F5344CB8AC3E}">
        <p14:creationId xmlns:p14="http://schemas.microsoft.com/office/powerpoint/2010/main" val="412230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1262</Words>
  <Application>Microsoft Macintosh PowerPoint</Application>
  <PresentationFormat>와이드스크린</PresentationFormat>
  <Paragraphs>123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Söhne</vt:lpstr>
      <vt:lpstr>Arial</vt:lpstr>
      <vt:lpstr>Office 테마</vt:lpstr>
      <vt:lpstr>가계대출 연체율에 영향을 미치는 요인 분석</vt:lpstr>
      <vt:lpstr>목차</vt:lpstr>
      <vt:lpstr>1. 프로젝트 목적 및 데이터 수집</vt:lpstr>
      <vt:lpstr>PowerPoint 프레젠테이션</vt:lpstr>
      <vt:lpstr>&lt;분석 방법론&gt;</vt:lpstr>
      <vt:lpstr>2. Chat GPT를 이용한 분석과정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Langchain을 이용한 분석과정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결론</vt:lpstr>
      <vt:lpstr>5. 한계점 및 보완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가계대출 연체율에 영향을 미치는 요인 분석</dc:title>
  <dc:creator>박 민수</dc:creator>
  <cp:lastModifiedBy>김연수</cp:lastModifiedBy>
  <cp:revision>44</cp:revision>
  <dcterms:created xsi:type="dcterms:W3CDTF">2023-11-24T03:09:24Z</dcterms:created>
  <dcterms:modified xsi:type="dcterms:W3CDTF">2023-11-25T05:37:53Z</dcterms:modified>
</cp:coreProperties>
</file>